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0"/>
    <p:sldId id="257" r:id="rId21"/>
    <p:sldId id="258" r:id="rId22"/>
    <p:sldId id="259" r:id="rId23"/>
    <p:sldId id="260" r:id="rId24"/>
    <p:sldId id="261" r:id="rId25"/>
    <p:sldId id="262" r:id="rId26"/>
    <p:sldId id="263" r:id="rId27"/>
    <p:sldId id="264" r:id="rId28"/>
    <p:sldId id="265" r:id="rId29"/>
  </p:sldIdLst>
  <p:sldSz cx="18288000" cy="10287000"/>
  <p:notesSz cx="6858000" cy="9144000"/>
  <p:embeddedFontLst>
    <p:embeddedFont>
      <p:font typeface="Oswald" charset="1" panose="00000500000000000000"/>
      <p:regular r:id="rId6"/>
    </p:embeddedFont>
    <p:embeddedFont>
      <p:font typeface="Oswald Bold" charset="1" panose="00000800000000000000"/>
      <p:regular r:id="rId7"/>
    </p:embeddedFont>
    <p:embeddedFont>
      <p:font typeface="Source Sans Pro" charset="1" panose="020B0503030403020204"/>
      <p:regular r:id="rId8"/>
    </p:embeddedFont>
    <p:embeddedFont>
      <p:font typeface="Source Sans Pro Bold" charset="1" panose="020B0703030403020204"/>
      <p:regular r:id="rId9"/>
    </p:embeddedFont>
    <p:embeddedFont>
      <p:font typeface="Source Sans Pro Italics" charset="1" panose="020B0503030403090204"/>
      <p:regular r:id="rId10"/>
    </p:embeddedFont>
    <p:embeddedFont>
      <p:font typeface="Source Sans Pro Bold Italics" charset="1" panose="020B0703030403090204"/>
      <p:regular r:id="rId11"/>
    </p:embeddedFont>
    <p:embeddedFont>
      <p:font typeface="Lora" charset="1" panose="00000500000000000000"/>
      <p:regular r:id="rId12"/>
    </p:embeddedFont>
    <p:embeddedFont>
      <p:font typeface="Lora Bold" charset="1" panose="00000800000000000000"/>
      <p:regular r:id="rId13"/>
    </p:embeddedFont>
    <p:embeddedFont>
      <p:font typeface="Lora Italics" charset="1" panose="00000500000000000000"/>
      <p:regular r:id="rId14"/>
    </p:embeddedFont>
    <p:embeddedFont>
      <p:font typeface="Lora Bold Italics" charset="1" panose="00000800000000000000"/>
      <p:regular r:id="rId15"/>
    </p:embeddedFont>
    <p:embeddedFont>
      <p:font typeface="Arimo" charset="1" panose="020B0604020202020204"/>
      <p:regular r:id="rId16"/>
    </p:embeddedFont>
    <p:embeddedFont>
      <p:font typeface="Arimo Bold" charset="1" panose="020B0704020202020204"/>
      <p:regular r:id="rId17"/>
    </p:embeddedFont>
    <p:embeddedFont>
      <p:font typeface="Arimo Italics" charset="1" panose="020B0604020202090204"/>
      <p:regular r:id="rId18"/>
    </p:embeddedFont>
    <p:embeddedFont>
      <p:font typeface="Arimo Bold Italics" charset="1" panose="020B0704020202090204"/>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slides/slide1.xml" Type="http://schemas.openxmlformats.org/officeDocument/2006/relationships/slide"/><Relationship Id="rId21" Target="slides/slide2.xml" Type="http://schemas.openxmlformats.org/officeDocument/2006/relationships/slide"/><Relationship Id="rId22" Target="slides/slide3.xml" Type="http://schemas.openxmlformats.org/officeDocument/2006/relationships/slide"/><Relationship Id="rId23" Target="slides/slide4.xml" Type="http://schemas.openxmlformats.org/officeDocument/2006/relationships/slide"/><Relationship Id="rId24" Target="slides/slide5.xml" Type="http://schemas.openxmlformats.org/officeDocument/2006/relationships/slide"/><Relationship Id="rId25" Target="slides/slide6.xml" Type="http://schemas.openxmlformats.org/officeDocument/2006/relationships/slide"/><Relationship Id="rId26" Target="slides/slide7.xml" Type="http://schemas.openxmlformats.org/officeDocument/2006/relationships/slide"/><Relationship Id="rId27" Target="slides/slide8.xml" Type="http://schemas.openxmlformats.org/officeDocument/2006/relationships/slide"/><Relationship Id="rId28" Target="slides/slide9.xml" Type="http://schemas.openxmlformats.org/officeDocument/2006/relationships/slide"/><Relationship Id="rId29" Target="slides/slide10.xml" Type="http://schemas.openxmlformats.org/officeDocument/2006/relationships/slide"/><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5.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 Id="rId3" Target="../media/image7.jpeg" Type="http://schemas.openxmlformats.org/officeDocument/2006/relationships/image"/><Relationship Id="rId4" Target="../media/image8.jpeg" Type="http://schemas.openxmlformats.org/officeDocument/2006/relationships/image"/><Relationship Id="rId5" Target="../media/image9.png" Type="http://schemas.openxmlformats.org/officeDocument/2006/relationships/image"/><Relationship Id="rId6" Target="../media/image10.png" Type="http://schemas.openxmlformats.org/officeDocument/2006/relationships/image"/><Relationship Id="rId7" Target="../media/image11.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D9DADC"/>
        </a:solidFill>
      </p:bgPr>
    </p:bg>
    <p:spTree>
      <p:nvGrpSpPr>
        <p:cNvPr id="1" name=""/>
        <p:cNvGrpSpPr/>
        <p:nvPr/>
      </p:nvGrpSpPr>
      <p:grpSpPr>
        <a:xfrm>
          <a:off x="0" y="0"/>
          <a:ext cx="0" cy="0"/>
          <a:chOff x="0" y="0"/>
          <a:chExt cx="0" cy="0"/>
        </a:xfrm>
      </p:grpSpPr>
      <p:grpSp>
        <p:nvGrpSpPr>
          <p:cNvPr name="Group 2" id="2"/>
          <p:cNvGrpSpPr/>
          <p:nvPr/>
        </p:nvGrpSpPr>
        <p:grpSpPr>
          <a:xfrm rot="0">
            <a:off x="11533542" y="2761777"/>
            <a:ext cx="5972637" cy="5842152"/>
            <a:chOff x="0" y="0"/>
            <a:chExt cx="7963516" cy="7789536"/>
          </a:xfrm>
        </p:grpSpPr>
        <p:pic>
          <p:nvPicPr>
            <p:cNvPr name="Picture 3" id="3"/>
            <p:cNvPicPr>
              <a:picLocks noChangeAspect="true"/>
            </p:cNvPicPr>
            <p:nvPr/>
          </p:nvPicPr>
          <p:blipFill>
            <a:blip r:embed="rId2"/>
            <a:srcRect l="15911" t="0" r="15911" b="0"/>
            <a:stretch>
              <a:fillRect/>
            </a:stretch>
          </p:blipFill>
          <p:spPr>
            <a:xfrm flipH="false" flipV="false">
              <a:off x="0" y="0"/>
              <a:ext cx="7963516" cy="7789536"/>
            </a:xfrm>
            <a:prstGeom prst="rect">
              <a:avLst/>
            </a:prstGeom>
          </p:spPr>
        </p:pic>
      </p:grpSp>
      <p:grpSp>
        <p:nvGrpSpPr>
          <p:cNvPr name="Group 4" id="4"/>
          <p:cNvGrpSpPr/>
          <p:nvPr/>
        </p:nvGrpSpPr>
        <p:grpSpPr>
          <a:xfrm rot="0">
            <a:off x="0" y="0"/>
            <a:ext cx="5384920" cy="10287000"/>
            <a:chOff x="0" y="0"/>
            <a:chExt cx="1964433" cy="3752725"/>
          </a:xfrm>
        </p:grpSpPr>
        <p:sp>
          <p:nvSpPr>
            <p:cNvPr name="Freeform 5" id="5"/>
            <p:cNvSpPr/>
            <p:nvPr/>
          </p:nvSpPr>
          <p:spPr>
            <a:xfrm flipH="false" flipV="false" rot="0">
              <a:off x="0" y="0"/>
              <a:ext cx="1964433" cy="3752726"/>
            </a:xfrm>
            <a:custGeom>
              <a:avLst/>
              <a:gdLst/>
              <a:ahLst/>
              <a:cxnLst/>
              <a:rect r="r" b="b" t="t" l="l"/>
              <a:pathLst>
                <a:path h="3752726" w="1964433">
                  <a:moveTo>
                    <a:pt x="0" y="0"/>
                  </a:moveTo>
                  <a:lnTo>
                    <a:pt x="1964433" y="0"/>
                  </a:lnTo>
                  <a:lnTo>
                    <a:pt x="1964433" y="3752726"/>
                  </a:lnTo>
                  <a:lnTo>
                    <a:pt x="0" y="3752726"/>
                  </a:lnTo>
                  <a:close/>
                </a:path>
              </a:pathLst>
            </a:custGeom>
            <a:solidFill>
              <a:srgbClr val="FFC700"/>
            </a:solidFill>
          </p:spPr>
        </p:sp>
      </p:grpSp>
      <p:sp>
        <p:nvSpPr>
          <p:cNvPr name="Freeform 6" id="6"/>
          <p:cNvSpPr/>
          <p:nvPr/>
        </p:nvSpPr>
        <p:spPr>
          <a:xfrm flipH="false" flipV="false" rot="0">
            <a:off x="16224090" y="2415569"/>
            <a:ext cx="1282089" cy="191148"/>
          </a:xfrm>
          <a:custGeom>
            <a:avLst/>
            <a:gdLst/>
            <a:ahLst/>
            <a:cxnLst/>
            <a:rect r="r" b="b" t="t" l="l"/>
            <a:pathLst>
              <a:path h="191148" w="1282089">
                <a:moveTo>
                  <a:pt x="0" y="0"/>
                </a:moveTo>
                <a:lnTo>
                  <a:pt x="1282089" y="0"/>
                </a:lnTo>
                <a:lnTo>
                  <a:pt x="1282089" y="191148"/>
                </a:lnTo>
                <a:lnTo>
                  <a:pt x="0" y="19114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7" id="7"/>
          <p:cNvSpPr txBox="true"/>
          <p:nvPr/>
        </p:nvSpPr>
        <p:spPr>
          <a:xfrm rot="0">
            <a:off x="366506" y="2577494"/>
            <a:ext cx="11076567" cy="3460411"/>
          </a:xfrm>
          <a:prstGeom prst="rect">
            <a:avLst/>
          </a:prstGeom>
        </p:spPr>
        <p:txBody>
          <a:bodyPr anchor="t" rtlCol="false" tIns="0" lIns="0" bIns="0" rIns="0">
            <a:spAutoFit/>
          </a:bodyPr>
          <a:lstStyle/>
          <a:p>
            <a:pPr>
              <a:lnSpc>
                <a:spcPts val="8913"/>
              </a:lnSpc>
            </a:pPr>
            <a:r>
              <a:rPr lang="en-US" sz="8913">
                <a:solidFill>
                  <a:srgbClr val="14130D"/>
                </a:solidFill>
                <a:latin typeface="Oswald Bold"/>
              </a:rPr>
              <a:t>IOT BASED AUTOMATED INDUSTRY</a:t>
            </a:r>
          </a:p>
          <a:p>
            <a:pPr>
              <a:lnSpc>
                <a:spcPts val="8913"/>
              </a:lnSpc>
            </a:pPr>
            <a:r>
              <a:rPr lang="en-US" sz="8913">
                <a:solidFill>
                  <a:srgbClr val="14130D"/>
                </a:solidFill>
                <a:latin typeface="Oswald Bold"/>
              </a:rPr>
              <a:t>PROTECTION SYSTEM </a:t>
            </a:r>
          </a:p>
        </p:txBody>
      </p:sp>
      <p:sp>
        <p:nvSpPr>
          <p:cNvPr name="TextBox 8" id="8"/>
          <p:cNvSpPr txBox="true"/>
          <p:nvPr/>
        </p:nvSpPr>
        <p:spPr>
          <a:xfrm rot="0">
            <a:off x="366506" y="6540682"/>
            <a:ext cx="3957042" cy="887095"/>
          </a:xfrm>
          <a:prstGeom prst="rect">
            <a:avLst/>
          </a:prstGeom>
        </p:spPr>
        <p:txBody>
          <a:bodyPr anchor="t" rtlCol="false" tIns="0" lIns="0" bIns="0" rIns="0">
            <a:spAutoFit/>
          </a:bodyPr>
          <a:lstStyle/>
          <a:p>
            <a:pPr algn="ctr">
              <a:lnSpc>
                <a:spcPts val="7279"/>
              </a:lnSpc>
            </a:pPr>
            <a:r>
              <a:rPr lang="en-US" sz="5199">
                <a:solidFill>
                  <a:srgbClr val="14130D"/>
                </a:solidFill>
                <a:latin typeface="Lora Bold"/>
              </a:rPr>
              <a:t>Group No. 17</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FC700"/>
        </a:solidFill>
      </p:bgPr>
    </p:bg>
    <p:spTree>
      <p:nvGrpSpPr>
        <p:cNvPr id="1" name=""/>
        <p:cNvGrpSpPr/>
        <p:nvPr/>
      </p:nvGrpSpPr>
      <p:grpSpPr>
        <a:xfrm>
          <a:off x="0" y="0"/>
          <a:ext cx="0" cy="0"/>
          <a:chOff x="0" y="0"/>
          <a:chExt cx="0" cy="0"/>
        </a:xfrm>
      </p:grpSpPr>
      <p:grpSp>
        <p:nvGrpSpPr>
          <p:cNvPr name="Group 2" id="2"/>
          <p:cNvGrpSpPr/>
          <p:nvPr/>
        </p:nvGrpSpPr>
        <p:grpSpPr>
          <a:xfrm rot="0">
            <a:off x="4817465" y="3474050"/>
            <a:ext cx="8389529" cy="1274175"/>
            <a:chOff x="0" y="0"/>
            <a:chExt cx="3060523" cy="464823"/>
          </a:xfrm>
        </p:grpSpPr>
        <p:sp>
          <p:nvSpPr>
            <p:cNvPr name="Freeform 3" id="3"/>
            <p:cNvSpPr/>
            <p:nvPr/>
          </p:nvSpPr>
          <p:spPr>
            <a:xfrm flipH="false" flipV="false" rot="0">
              <a:off x="0" y="0"/>
              <a:ext cx="3060523" cy="464823"/>
            </a:xfrm>
            <a:custGeom>
              <a:avLst/>
              <a:gdLst/>
              <a:ahLst/>
              <a:cxnLst/>
              <a:rect r="r" b="b" t="t" l="l"/>
              <a:pathLst>
                <a:path h="464823" w="3060523">
                  <a:moveTo>
                    <a:pt x="0" y="0"/>
                  </a:moveTo>
                  <a:lnTo>
                    <a:pt x="3060523" y="0"/>
                  </a:lnTo>
                  <a:lnTo>
                    <a:pt x="3060523" y="464823"/>
                  </a:lnTo>
                  <a:lnTo>
                    <a:pt x="0" y="464823"/>
                  </a:lnTo>
                  <a:close/>
                </a:path>
              </a:pathLst>
            </a:custGeom>
            <a:solidFill>
              <a:srgbClr val="D9DADC"/>
            </a:solidFill>
          </p:spPr>
        </p:sp>
      </p:grpSp>
      <p:sp>
        <p:nvSpPr>
          <p:cNvPr name="TextBox 4" id="4"/>
          <p:cNvSpPr txBox="true"/>
          <p:nvPr/>
        </p:nvSpPr>
        <p:spPr>
          <a:xfrm rot="0">
            <a:off x="5554654" y="4159000"/>
            <a:ext cx="7178691" cy="1378474"/>
          </a:xfrm>
          <a:prstGeom prst="rect">
            <a:avLst/>
          </a:prstGeom>
        </p:spPr>
        <p:txBody>
          <a:bodyPr anchor="t" rtlCol="false" tIns="0" lIns="0" bIns="0" rIns="0">
            <a:spAutoFit/>
          </a:bodyPr>
          <a:lstStyle/>
          <a:p>
            <a:pPr algn="ctr">
              <a:lnSpc>
                <a:spcPts val="10400"/>
              </a:lnSpc>
            </a:pPr>
            <a:r>
              <a:rPr lang="en-US" sz="10400">
                <a:solidFill>
                  <a:srgbClr val="231F20"/>
                </a:solidFill>
                <a:latin typeface="Oswald Bold"/>
              </a:rPr>
              <a:t>THANK YOU</a:t>
            </a:r>
          </a:p>
        </p:txBody>
      </p:sp>
      <p:sp>
        <p:nvSpPr>
          <p:cNvPr name="Freeform 5" id="5"/>
          <p:cNvSpPr/>
          <p:nvPr/>
        </p:nvSpPr>
        <p:spPr>
          <a:xfrm flipH="false" flipV="false" rot="0">
            <a:off x="8502956" y="6126261"/>
            <a:ext cx="1282089" cy="191148"/>
          </a:xfrm>
          <a:custGeom>
            <a:avLst/>
            <a:gdLst/>
            <a:ahLst/>
            <a:cxnLst/>
            <a:rect r="r" b="b" t="t" l="l"/>
            <a:pathLst>
              <a:path h="191148" w="1282089">
                <a:moveTo>
                  <a:pt x="0" y="0"/>
                </a:moveTo>
                <a:lnTo>
                  <a:pt x="1282088" y="0"/>
                </a:lnTo>
                <a:lnTo>
                  <a:pt x="1282088" y="191148"/>
                </a:lnTo>
                <a:lnTo>
                  <a:pt x="0" y="19114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p:cSld>
    <p:bg>
      <p:bgPr>
        <a:solidFill>
          <a:srgbClr val="D9DADC"/>
        </a:solidFill>
      </p:bgPr>
    </p:bg>
    <p:spTree>
      <p:nvGrpSpPr>
        <p:cNvPr id="1" name=""/>
        <p:cNvGrpSpPr/>
        <p:nvPr/>
      </p:nvGrpSpPr>
      <p:grpSpPr>
        <a:xfrm>
          <a:off x="0" y="0"/>
          <a:ext cx="0" cy="0"/>
          <a:chOff x="0" y="0"/>
          <a:chExt cx="0" cy="0"/>
        </a:xfrm>
      </p:grpSpPr>
      <p:sp>
        <p:nvSpPr>
          <p:cNvPr name="TextBox 2" id="2"/>
          <p:cNvSpPr txBox="true"/>
          <p:nvPr/>
        </p:nvSpPr>
        <p:spPr>
          <a:xfrm rot="0">
            <a:off x="1014933" y="3199307"/>
            <a:ext cx="16258133" cy="5349617"/>
          </a:xfrm>
          <a:prstGeom prst="rect">
            <a:avLst/>
          </a:prstGeom>
        </p:spPr>
        <p:txBody>
          <a:bodyPr anchor="t" rtlCol="false" tIns="0" lIns="0" bIns="0" rIns="0">
            <a:spAutoFit/>
          </a:bodyPr>
          <a:lstStyle/>
          <a:p>
            <a:pPr algn="ctr">
              <a:lnSpc>
                <a:spcPts val="10689"/>
              </a:lnSpc>
            </a:pPr>
            <a:r>
              <a:rPr lang="en-US" sz="7635">
                <a:solidFill>
                  <a:srgbClr val="000000"/>
                </a:solidFill>
                <a:latin typeface="Oswald Bold"/>
              </a:rPr>
              <a:t>1.Yashwanth S                  S20220020323</a:t>
            </a:r>
          </a:p>
          <a:p>
            <a:pPr algn="ctr">
              <a:lnSpc>
                <a:spcPts val="10689"/>
              </a:lnSpc>
            </a:pPr>
            <a:r>
              <a:rPr lang="en-US" sz="7635">
                <a:solidFill>
                  <a:srgbClr val="000000"/>
                </a:solidFill>
                <a:latin typeface="Oswald Bold"/>
              </a:rPr>
              <a:t>2.Badvel Mahesh Datta    S20220020258</a:t>
            </a:r>
          </a:p>
          <a:p>
            <a:pPr algn="ctr">
              <a:lnSpc>
                <a:spcPts val="10689"/>
              </a:lnSpc>
            </a:pPr>
            <a:r>
              <a:rPr lang="en-US" sz="7635">
                <a:solidFill>
                  <a:srgbClr val="000000"/>
                </a:solidFill>
                <a:latin typeface="Oswald Bold"/>
              </a:rPr>
              <a:t>3.Himanshu Labana          S20220020279</a:t>
            </a:r>
          </a:p>
          <a:p>
            <a:pPr algn="ctr">
              <a:lnSpc>
                <a:spcPts val="10689"/>
              </a:lnSpc>
            </a:pPr>
          </a:p>
        </p:txBody>
      </p:sp>
      <p:grpSp>
        <p:nvGrpSpPr>
          <p:cNvPr name="Group 3" id="3"/>
          <p:cNvGrpSpPr/>
          <p:nvPr/>
        </p:nvGrpSpPr>
        <p:grpSpPr>
          <a:xfrm rot="-5400000">
            <a:off x="6246316" y="-9664855"/>
            <a:ext cx="5384920" cy="19124789"/>
            <a:chOff x="0" y="0"/>
            <a:chExt cx="1964433" cy="6976775"/>
          </a:xfrm>
        </p:grpSpPr>
        <p:sp>
          <p:nvSpPr>
            <p:cNvPr name="Freeform 4" id="4"/>
            <p:cNvSpPr/>
            <p:nvPr/>
          </p:nvSpPr>
          <p:spPr>
            <a:xfrm flipH="false" flipV="false" rot="0">
              <a:off x="0" y="0"/>
              <a:ext cx="1964433" cy="6976775"/>
            </a:xfrm>
            <a:custGeom>
              <a:avLst/>
              <a:gdLst/>
              <a:ahLst/>
              <a:cxnLst/>
              <a:rect r="r" b="b" t="t" l="l"/>
              <a:pathLst>
                <a:path h="6976775" w="1964433">
                  <a:moveTo>
                    <a:pt x="0" y="0"/>
                  </a:moveTo>
                  <a:lnTo>
                    <a:pt x="1964433" y="0"/>
                  </a:lnTo>
                  <a:lnTo>
                    <a:pt x="1964433" y="6976775"/>
                  </a:lnTo>
                  <a:lnTo>
                    <a:pt x="0" y="6976775"/>
                  </a:lnTo>
                  <a:close/>
                </a:path>
              </a:pathLst>
            </a:custGeom>
            <a:solidFill>
              <a:srgbClr val="FFC700"/>
            </a:solidFill>
          </p:spPr>
        </p:sp>
      </p:grpSp>
      <p:sp>
        <p:nvSpPr>
          <p:cNvPr name="TextBox 5" id="5"/>
          <p:cNvSpPr txBox="true"/>
          <p:nvPr/>
        </p:nvSpPr>
        <p:spPr>
          <a:xfrm rot="0">
            <a:off x="2325514" y="494916"/>
            <a:ext cx="13636972" cy="1566544"/>
          </a:xfrm>
          <a:prstGeom prst="rect">
            <a:avLst/>
          </a:prstGeom>
        </p:spPr>
        <p:txBody>
          <a:bodyPr anchor="t" rtlCol="false" tIns="0" lIns="0" bIns="0" rIns="0">
            <a:spAutoFit/>
          </a:bodyPr>
          <a:lstStyle/>
          <a:p>
            <a:pPr algn="ctr">
              <a:lnSpc>
                <a:spcPts val="12880"/>
              </a:lnSpc>
            </a:pPr>
            <a:r>
              <a:rPr lang="en-US" sz="9200">
                <a:solidFill>
                  <a:srgbClr val="14130D"/>
                </a:solidFill>
                <a:latin typeface="Lora Bold"/>
              </a:rPr>
              <a:t>Group Members Details </a:t>
            </a:r>
          </a:p>
        </p:txBody>
      </p:sp>
    </p:spTree>
  </p:cSld>
  <p:clrMapOvr>
    <a:masterClrMapping/>
  </p:clrMapOvr>
  <p:transition spd="slow">
    <p:cover dir="l"/>
  </p:transition>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D9DADC"/>
        </a:solidFill>
      </p:bgPr>
    </p:bg>
    <p:spTree>
      <p:nvGrpSpPr>
        <p:cNvPr id="1" name=""/>
        <p:cNvGrpSpPr/>
        <p:nvPr/>
      </p:nvGrpSpPr>
      <p:grpSpPr>
        <a:xfrm>
          <a:off x="0" y="0"/>
          <a:ext cx="0" cy="0"/>
          <a:chOff x="0" y="0"/>
          <a:chExt cx="0" cy="0"/>
        </a:xfrm>
      </p:grpSpPr>
      <p:grpSp>
        <p:nvGrpSpPr>
          <p:cNvPr name="Group 2" id="2"/>
          <p:cNvGrpSpPr/>
          <p:nvPr/>
        </p:nvGrpSpPr>
        <p:grpSpPr>
          <a:xfrm rot="0">
            <a:off x="16411721" y="8297497"/>
            <a:ext cx="1876279" cy="1989503"/>
            <a:chOff x="0" y="0"/>
            <a:chExt cx="684472" cy="725776"/>
          </a:xfrm>
        </p:grpSpPr>
        <p:sp>
          <p:nvSpPr>
            <p:cNvPr name="Freeform 3" id="3"/>
            <p:cNvSpPr/>
            <p:nvPr/>
          </p:nvSpPr>
          <p:spPr>
            <a:xfrm flipH="false" flipV="false" rot="0">
              <a:off x="0" y="0"/>
              <a:ext cx="684472" cy="725776"/>
            </a:xfrm>
            <a:custGeom>
              <a:avLst/>
              <a:gdLst/>
              <a:ahLst/>
              <a:cxnLst/>
              <a:rect r="r" b="b" t="t" l="l"/>
              <a:pathLst>
                <a:path h="725776" w="684472">
                  <a:moveTo>
                    <a:pt x="0" y="0"/>
                  </a:moveTo>
                  <a:lnTo>
                    <a:pt x="684472" y="0"/>
                  </a:lnTo>
                  <a:lnTo>
                    <a:pt x="684472" y="725776"/>
                  </a:lnTo>
                  <a:lnTo>
                    <a:pt x="0" y="725776"/>
                  </a:lnTo>
                  <a:close/>
                </a:path>
              </a:pathLst>
            </a:custGeom>
            <a:solidFill>
              <a:srgbClr val="FFC700"/>
            </a:solidFill>
          </p:spPr>
        </p:sp>
      </p:grpSp>
      <p:sp>
        <p:nvSpPr>
          <p:cNvPr name="Freeform 4" id="4"/>
          <p:cNvSpPr/>
          <p:nvPr/>
        </p:nvSpPr>
        <p:spPr>
          <a:xfrm flipH="false" flipV="false" rot="0">
            <a:off x="2445195" y="1745403"/>
            <a:ext cx="11823928" cy="8298026"/>
          </a:xfrm>
          <a:custGeom>
            <a:avLst/>
            <a:gdLst/>
            <a:ahLst/>
            <a:cxnLst/>
            <a:rect r="r" b="b" t="t" l="l"/>
            <a:pathLst>
              <a:path h="8298026" w="11823928">
                <a:moveTo>
                  <a:pt x="0" y="0"/>
                </a:moveTo>
                <a:lnTo>
                  <a:pt x="11823927" y="0"/>
                </a:lnTo>
                <a:lnTo>
                  <a:pt x="11823927" y="8298027"/>
                </a:lnTo>
                <a:lnTo>
                  <a:pt x="0" y="8298027"/>
                </a:lnTo>
                <a:lnTo>
                  <a:pt x="0" y="0"/>
                </a:lnTo>
                <a:close/>
              </a:path>
            </a:pathLst>
          </a:custGeom>
          <a:blipFill>
            <a:blip r:embed="rId2"/>
            <a:stretch>
              <a:fillRect l="0" t="0" r="0" b="0"/>
            </a:stretch>
          </a:blipFill>
        </p:spPr>
      </p:sp>
      <p:sp>
        <p:nvSpPr>
          <p:cNvPr name="TextBox 5" id="5"/>
          <p:cNvSpPr txBox="true"/>
          <p:nvPr/>
        </p:nvSpPr>
        <p:spPr>
          <a:xfrm rot="0">
            <a:off x="541780" y="485902"/>
            <a:ext cx="6486696" cy="1259501"/>
          </a:xfrm>
          <a:prstGeom prst="rect">
            <a:avLst/>
          </a:prstGeom>
        </p:spPr>
        <p:txBody>
          <a:bodyPr anchor="t" rtlCol="false" tIns="0" lIns="0" bIns="0" rIns="0">
            <a:spAutoFit/>
          </a:bodyPr>
          <a:lstStyle/>
          <a:p>
            <a:pPr algn="ctr">
              <a:lnSpc>
                <a:spcPts val="10397"/>
              </a:lnSpc>
            </a:pPr>
            <a:r>
              <a:rPr lang="en-US" sz="7426">
                <a:solidFill>
                  <a:srgbClr val="000000"/>
                </a:solidFill>
                <a:latin typeface="Oswald Bold"/>
              </a:rPr>
              <a:t>BLOCK DIAGRAM</a:t>
            </a:r>
          </a:p>
        </p:txBody>
      </p:sp>
    </p:spTree>
  </p:cSld>
  <p:clrMapOvr>
    <a:masterClrMapping/>
  </p:clrMapOvr>
  <p:transition spd="slow">
    <p:push dir="l"/>
  </p:transition>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D9DADC"/>
        </a:solidFill>
      </p:bgPr>
    </p:bg>
    <p:spTree>
      <p:nvGrpSpPr>
        <p:cNvPr id="1" name=""/>
        <p:cNvGrpSpPr/>
        <p:nvPr/>
      </p:nvGrpSpPr>
      <p:grpSpPr>
        <a:xfrm>
          <a:off x="0" y="0"/>
          <a:ext cx="0" cy="0"/>
          <a:chOff x="0" y="0"/>
          <a:chExt cx="0" cy="0"/>
        </a:xfrm>
      </p:grpSpPr>
      <p:grpSp>
        <p:nvGrpSpPr>
          <p:cNvPr name="Group 2" id="2"/>
          <p:cNvGrpSpPr/>
          <p:nvPr/>
        </p:nvGrpSpPr>
        <p:grpSpPr>
          <a:xfrm rot="0">
            <a:off x="14180560" y="0"/>
            <a:ext cx="4107440" cy="10287000"/>
            <a:chOff x="0" y="0"/>
            <a:chExt cx="1498405" cy="3752725"/>
          </a:xfrm>
        </p:grpSpPr>
        <p:sp>
          <p:nvSpPr>
            <p:cNvPr name="Freeform 3" id="3"/>
            <p:cNvSpPr/>
            <p:nvPr/>
          </p:nvSpPr>
          <p:spPr>
            <a:xfrm flipH="false" flipV="false" rot="0">
              <a:off x="0" y="0"/>
              <a:ext cx="1498405" cy="3752726"/>
            </a:xfrm>
            <a:custGeom>
              <a:avLst/>
              <a:gdLst/>
              <a:ahLst/>
              <a:cxnLst/>
              <a:rect r="r" b="b" t="t" l="l"/>
              <a:pathLst>
                <a:path h="3752726" w="1498405">
                  <a:moveTo>
                    <a:pt x="0" y="0"/>
                  </a:moveTo>
                  <a:lnTo>
                    <a:pt x="1498405" y="0"/>
                  </a:lnTo>
                  <a:lnTo>
                    <a:pt x="1498405" y="3752726"/>
                  </a:lnTo>
                  <a:lnTo>
                    <a:pt x="0" y="3752726"/>
                  </a:lnTo>
                  <a:close/>
                </a:path>
              </a:pathLst>
            </a:custGeom>
            <a:solidFill>
              <a:srgbClr val="FFC700"/>
            </a:solidFill>
          </p:spPr>
        </p:sp>
      </p:grpSp>
      <p:sp>
        <p:nvSpPr>
          <p:cNvPr name="Freeform 4" id="4"/>
          <p:cNvSpPr/>
          <p:nvPr/>
        </p:nvSpPr>
        <p:spPr>
          <a:xfrm flipH="false" flipV="false" rot="0">
            <a:off x="15572840" y="9067152"/>
            <a:ext cx="1282089" cy="191148"/>
          </a:xfrm>
          <a:custGeom>
            <a:avLst/>
            <a:gdLst/>
            <a:ahLst/>
            <a:cxnLst/>
            <a:rect r="r" b="b" t="t" l="l"/>
            <a:pathLst>
              <a:path h="191148" w="1282089">
                <a:moveTo>
                  <a:pt x="0" y="0"/>
                </a:moveTo>
                <a:lnTo>
                  <a:pt x="1282089" y="0"/>
                </a:lnTo>
                <a:lnTo>
                  <a:pt x="1282089" y="191148"/>
                </a:lnTo>
                <a:lnTo>
                  <a:pt x="0" y="19114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5" id="5"/>
          <p:cNvGrpSpPr/>
          <p:nvPr/>
        </p:nvGrpSpPr>
        <p:grpSpPr>
          <a:xfrm rot="0">
            <a:off x="1237844" y="9603398"/>
            <a:ext cx="3909316" cy="1989503"/>
            <a:chOff x="0" y="0"/>
            <a:chExt cx="1426129" cy="725776"/>
          </a:xfrm>
        </p:grpSpPr>
        <p:sp>
          <p:nvSpPr>
            <p:cNvPr name="Freeform 6" id="6"/>
            <p:cNvSpPr/>
            <p:nvPr/>
          </p:nvSpPr>
          <p:spPr>
            <a:xfrm flipH="false" flipV="false" rot="0">
              <a:off x="0" y="0"/>
              <a:ext cx="1426129" cy="725776"/>
            </a:xfrm>
            <a:custGeom>
              <a:avLst/>
              <a:gdLst/>
              <a:ahLst/>
              <a:cxnLst/>
              <a:rect r="r" b="b" t="t" l="l"/>
              <a:pathLst>
                <a:path h="725776" w="1426129">
                  <a:moveTo>
                    <a:pt x="0" y="0"/>
                  </a:moveTo>
                  <a:lnTo>
                    <a:pt x="1426129" y="0"/>
                  </a:lnTo>
                  <a:lnTo>
                    <a:pt x="1426129" y="725776"/>
                  </a:lnTo>
                  <a:lnTo>
                    <a:pt x="0" y="725776"/>
                  </a:lnTo>
                  <a:close/>
                </a:path>
              </a:pathLst>
            </a:custGeom>
            <a:solidFill>
              <a:srgbClr val="FFC700"/>
            </a:solidFill>
          </p:spPr>
        </p:sp>
      </p:grpSp>
      <p:sp>
        <p:nvSpPr>
          <p:cNvPr name="Freeform 7" id="7"/>
          <p:cNvSpPr/>
          <p:nvPr/>
        </p:nvSpPr>
        <p:spPr>
          <a:xfrm flipH="false" flipV="false" rot="0">
            <a:off x="9808019" y="1028700"/>
            <a:ext cx="8479981" cy="8479981"/>
          </a:xfrm>
          <a:custGeom>
            <a:avLst/>
            <a:gdLst/>
            <a:ahLst/>
            <a:cxnLst/>
            <a:rect r="r" b="b" t="t" l="l"/>
            <a:pathLst>
              <a:path h="8479981" w="8479981">
                <a:moveTo>
                  <a:pt x="0" y="0"/>
                </a:moveTo>
                <a:lnTo>
                  <a:pt x="8479981" y="0"/>
                </a:lnTo>
                <a:lnTo>
                  <a:pt x="8479981" y="8479981"/>
                </a:lnTo>
                <a:lnTo>
                  <a:pt x="0" y="8479981"/>
                </a:lnTo>
                <a:lnTo>
                  <a:pt x="0" y="0"/>
                </a:lnTo>
                <a:close/>
              </a:path>
            </a:pathLst>
          </a:custGeom>
          <a:blipFill>
            <a:blip r:embed="rId4"/>
            <a:stretch>
              <a:fillRect l="0" t="0" r="0" b="0"/>
            </a:stretch>
          </a:blipFill>
        </p:spPr>
      </p:sp>
      <p:sp>
        <p:nvSpPr>
          <p:cNvPr name="TextBox 8" id="8"/>
          <p:cNvSpPr txBox="true"/>
          <p:nvPr/>
        </p:nvSpPr>
        <p:spPr>
          <a:xfrm rot="0">
            <a:off x="733728" y="490499"/>
            <a:ext cx="6575965" cy="930275"/>
          </a:xfrm>
          <a:prstGeom prst="rect">
            <a:avLst/>
          </a:prstGeom>
        </p:spPr>
        <p:txBody>
          <a:bodyPr anchor="t" rtlCol="false" tIns="0" lIns="0" bIns="0" rIns="0">
            <a:spAutoFit/>
          </a:bodyPr>
          <a:lstStyle/>
          <a:p>
            <a:pPr>
              <a:lnSpc>
                <a:spcPts val="7150"/>
              </a:lnSpc>
            </a:pPr>
            <a:r>
              <a:rPr lang="en-US" sz="6500">
                <a:solidFill>
                  <a:srgbClr val="231F20"/>
                </a:solidFill>
                <a:latin typeface="Oswald Bold"/>
              </a:rPr>
              <a:t>COMPONENTS USED</a:t>
            </a:r>
          </a:p>
        </p:txBody>
      </p:sp>
      <p:sp>
        <p:nvSpPr>
          <p:cNvPr name="TextBox 9" id="9"/>
          <p:cNvSpPr txBox="true"/>
          <p:nvPr/>
        </p:nvSpPr>
        <p:spPr>
          <a:xfrm rot="0">
            <a:off x="733728" y="1938360"/>
            <a:ext cx="7646047" cy="7430342"/>
          </a:xfrm>
          <a:prstGeom prst="rect">
            <a:avLst/>
          </a:prstGeom>
        </p:spPr>
        <p:txBody>
          <a:bodyPr anchor="t" rtlCol="false" tIns="0" lIns="0" bIns="0" rIns="0">
            <a:spAutoFit/>
          </a:bodyPr>
          <a:lstStyle/>
          <a:p>
            <a:pPr marL="923251" indent="-461626" lvl="1">
              <a:lnSpc>
                <a:spcPts val="5388"/>
              </a:lnSpc>
              <a:buFont typeface="Arial"/>
              <a:buChar char="•"/>
            </a:pPr>
            <a:r>
              <a:rPr lang="en-US" sz="4276">
                <a:solidFill>
                  <a:srgbClr val="231F20"/>
                </a:solidFill>
                <a:latin typeface="Source Sans Pro"/>
              </a:rPr>
              <a:t>RASPBERRY PI​</a:t>
            </a:r>
          </a:p>
          <a:p>
            <a:pPr marL="923251" indent="-461626" lvl="1">
              <a:lnSpc>
                <a:spcPts val="5388"/>
              </a:lnSpc>
              <a:buFont typeface="Arial"/>
              <a:buChar char="•"/>
            </a:pPr>
            <a:r>
              <a:rPr lang="en-US" sz="4276">
                <a:solidFill>
                  <a:srgbClr val="231F20"/>
                </a:solidFill>
                <a:latin typeface="Source Sans Pro"/>
              </a:rPr>
              <a:t>IR FLAME SENSOR​</a:t>
            </a:r>
          </a:p>
          <a:p>
            <a:pPr marL="923251" indent="-461626" lvl="1">
              <a:lnSpc>
                <a:spcPts val="5388"/>
              </a:lnSpc>
              <a:buFont typeface="Arial"/>
              <a:buChar char="•"/>
            </a:pPr>
            <a:r>
              <a:rPr lang="en-US" sz="4276">
                <a:solidFill>
                  <a:srgbClr val="231F20"/>
                </a:solidFill>
                <a:latin typeface="Source Sans Pro"/>
              </a:rPr>
              <a:t>LDR SENSOR​</a:t>
            </a:r>
          </a:p>
          <a:p>
            <a:pPr marL="923251" indent="-461626" lvl="1">
              <a:lnSpc>
                <a:spcPts val="5388"/>
              </a:lnSpc>
              <a:buFont typeface="Arial"/>
              <a:buChar char="•"/>
            </a:pPr>
            <a:r>
              <a:rPr lang="en-US" sz="4276">
                <a:solidFill>
                  <a:srgbClr val="231F20"/>
                </a:solidFill>
                <a:latin typeface="Source Sans Pro"/>
              </a:rPr>
              <a:t>MQ-5 GAS SENSOR​</a:t>
            </a:r>
          </a:p>
          <a:p>
            <a:pPr marL="923251" indent="-461626" lvl="1">
              <a:lnSpc>
                <a:spcPts val="5388"/>
              </a:lnSpc>
              <a:buFont typeface="Arial"/>
              <a:buChar char="•"/>
            </a:pPr>
            <a:r>
              <a:rPr lang="en-US" sz="4276">
                <a:solidFill>
                  <a:srgbClr val="231F20"/>
                </a:solidFill>
                <a:latin typeface="Source Sans Pro"/>
              </a:rPr>
              <a:t>DHT11 TEMERATURE SENSOR​</a:t>
            </a:r>
          </a:p>
          <a:p>
            <a:pPr marL="923251" indent="-461626" lvl="1">
              <a:lnSpc>
                <a:spcPts val="5388"/>
              </a:lnSpc>
              <a:buFont typeface="Arial"/>
              <a:buChar char="•"/>
            </a:pPr>
            <a:r>
              <a:rPr lang="en-US" sz="4276">
                <a:solidFill>
                  <a:srgbClr val="231F20"/>
                </a:solidFill>
                <a:latin typeface="Source Sans Pro"/>
              </a:rPr>
              <a:t>DC FAN​</a:t>
            </a:r>
          </a:p>
          <a:p>
            <a:pPr marL="923251" indent="-461626" lvl="1">
              <a:lnSpc>
                <a:spcPts val="5388"/>
              </a:lnSpc>
              <a:buFont typeface="Arial"/>
              <a:buChar char="•"/>
            </a:pPr>
            <a:r>
              <a:rPr lang="en-US" sz="4276">
                <a:solidFill>
                  <a:srgbClr val="231F20"/>
                </a:solidFill>
                <a:latin typeface="Source Sans Pro"/>
              </a:rPr>
              <a:t>WATER SPRINKLER​</a:t>
            </a:r>
          </a:p>
          <a:p>
            <a:pPr marL="923251" indent="-461626" lvl="1">
              <a:lnSpc>
                <a:spcPts val="5388"/>
              </a:lnSpc>
              <a:buFont typeface="Arial"/>
              <a:buChar char="•"/>
            </a:pPr>
            <a:r>
              <a:rPr lang="en-US" sz="4276">
                <a:solidFill>
                  <a:srgbClr val="231F20"/>
                </a:solidFill>
                <a:latin typeface="Source Sans Pro"/>
              </a:rPr>
              <a:t>LED BULB​</a:t>
            </a:r>
          </a:p>
          <a:p>
            <a:pPr marL="923251" indent="-461626" lvl="1">
              <a:lnSpc>
                <a:spcPts val="5388"/>
              </a:lnSpc>
              <a:buFont typeface="Arial"/>
              <a:buChar char="•"/>
            </a:pPr>
            <a:r>
              <a:rPr lang="en-US" sz="4276">
                <a:solidFill>
                  <a:srgbClr val="231F20"/>
                </a:solidFill>
                <a:latin typeface="Source Sans Pro"/>
              </a:rPr>
              <a:t>CARD  BOARD​</a:t>
            </a:r>
          </a:p>
          <a:p>
            <a:pPr marL="923251" indent="-461626" lvl="1">
              <a:lnSpc>
                <a:spcPts val="5388"/>
              </a:lnSpc>
              <a:buFont typeface="Arial"/>
              <a:buChar char="•"/>
            </a:pPr>
            <a:r>
              <a:rPr lang="en-US" sz="4276">
                <a:solidFill>
                  <a:srgbClr val="231F20"/>
                </a:solidFill>
                <a:latin typeface="Source Sans Pro"/>
              </a:rPr>
              <a:t>BREAD BOARD​</a:t>
            </a:r>
          </a:p>
          <a:p>
            <a:pPr marL="923251" indent="-461626" lvl="1">
              <a:lnSpc>
                <a:spcPts val="5388"/>
              </a:lnSpc>
              <a:buFont typeface="Arial"/>
              <a:buChar char="•"/>
            </a:pPr>
            <a:r>
              <a:rPr lang="en-US" sz="4276">
                <a:solidFill>
                  <a:srgbClr val="231F20"/>
                </a:solidFill>
                <a:latin typeface="Source Sans Pro"/>
              </a:rPr>
              <a:t>RECHARGEABLE BATTERY</a:t>
            </a:r>
          </a:p>
        </p:txBody>
      </p:sp>
    </p:spTree>
  </p:cSld>
  <p:clrMapOvr>
    <a:masterClrMapping/>
  </p:clrMapOvr>
  <p:transition spd="slow">
    <p:cover dir="l"/>
  </p:transition>
</p:sld>
</file>

<file path=ppt/slides/slide5.xml><?xml version="1.0" encoding="utf-8"?>
<p:sld xmlns:p="http://schemas.openxmlformats.org/presentationml/2006/main" xmlns:a="http://schemas.openxmlformats.org/drawingml/2006/main">
  <p:cSld>
    <p:bg>
      <p:bgPr>
        <a:solidFill>
          <a:srgbClr val="D9DADC"/>
        </a:solidFill>
      </p:bgPr>
    </p:bg>
    <p:spTree>
      <p:nvGrpSpPr>
        <p:cNvPr id="1" name=""/>
        <p:cNvGrpSpPr/>
        <p:nvPr/>
      </p:nvGrpSpPr>
      <p:grpSpPr>
        <a:xfrm>
          <a:off x="0" y="0"/>
          <a:ext cx="0" cy="0"/>
          <a:chOff x="0" y="0"/>
          <a:chExt cx="0" cy="0"/>
        </a:xfrm>
      </p:grpSpPr>
      <p:grpSp>
        <p:nvGrpSpPr>
          <p:cNvPr name="Group 2" id="2"/>
          <p:cNvGrpSpPr/>
          <p:nvPr/>
        </p:nvGrpSpPr>
        <p:grpSpPr>
          <a:xfrm rot="-5400000">
            <a:off x="7382513" y="-9415257"/>
            <a:ext cx="3080936" cy="19349132"/>
            <a:chOff x="0" y="0"/>
            <a:chExt cx="1638434" cy="10289819"/>
          </a:xfrm>
        </p:grpSpPr>
        <p:sp>
          <p:nvSpPr>
            <p:cNvPr name="Freeform 3" id="3"/>
            <p:cNvSpPr/>
            <p:nvPr/>
          </p:nvSpPr>
          <p:spPr>
            <a:xfrm flipH="false" flipV="false" rot="0">
              <a:off x="0" y="0"/>
              <a:ext cx="1638434" cy="10289818"/>
            </a:xfrm>
            <a:custGeom>
              <a:avLst/>
              <a:gdLst/>
              <a:ahLst/>
              <a:cxnLst/>
              <a:rect r="r" b="b" t="t" l="l"/>
              <a:pathLst>
                <a:path h="10289818" w="1638434">
                  <a:moveTo>
                    <a:pt x="0" y="0"/>
                  </a:moveTo>
                  <a:lnTo>
                    <a:pt x="1638434" y="0"/>
                  </a:lnTo>
                  <a:lnTo>
                    <a:pt x="1638434" y="10289818"/>
                  </a:lnTo>
                  <a:lnTo>
                    <a:pt x="0" y="10289818"/>
                  </a:lnTo>
                  <a:close/>
                </a:path>
              </a:pathLst>
            </a:custGeom>
            <a:solidFill>
              <a:srgbClr val="FFC700"/>
            </a:solidFill>
          </p:spPr>
        </p:sp>
      </p:grpSp>
      <p:sp>
        <p:nvSpPr>
          <p:cNvPr name="TextBox 4" id="4"/>
          <p:cNvSpPr txBox="true"/>
          <p:nvPr/>
        </p:nvSpPr>
        <p:spPr>
          <a:xfrm rot="0">
            <a:off x="469467" y="316459"/>
            <a:ext cx="16789833" cy="983344"/>
          </a:xfrm>
          <a:prstGeom prst="rect">
            <a:avLst/>
          </a:prstGeom>
        </p:spPr>
        <p:txBody>
          <a:bodyPr anchor="t" rtlCol="false" tIns="0" lIns="0" bIns="0" rIns="0">
            <a:spAutoFit/>
          </a:bodyPr>
          <a:lstStyle/>
          <a:p>
            <a:pPr>
              <a:lnSpc>
                <a:spcPts val="7534"/>
              </a:lnSpc>
            </a:pPr>
            <a:r>
              <a:rPr lang="en-US" sz="6849">
                <a:solidFill>
                  <a:srgbClr val="231F20"/>
                </a:solidFill>
                <a:latin typeface="Oswald Bold"/>
              </a:rPr>
              <a:t> FINAL OUTPUTS WITH SCREENSHOTS </a:t>
            </a:r>
          </a:p>
        </p:txBody>
      </p:sp>
      <p:sp>
        <p:nvSpPr>
          <p:cNvPr name="TextBox 5" id="5"/>
          <p:cNvSpPr txBox="true"/>
          <p:nvPr/>
        </p:nvSpPr>
        <p:spPr>
          <a:xfrm rot="0">
            <a:off x="198199" y="2193400"/>
            <a:ext cx="17622114" cy="7436375"/>
          </a:xfrm>
          <a:prstGeom prst="rect">
            <a:avLst/>
          </a:prstGeom>
        </p:spPr>
        <p:txBody>
          <a:bodyPr anchor="t" rtlCol="false" tIns="0" lIns="0" bIns="0" rIns="0">
            <a:spAutoFit/>
          </a:bodyPr>
          <a:lstStyle/>
          <a:p>
            <a:pPr marL="582031" indent="-291015" lvl="1">
              <a:lnSpc>
                <a:spcPts val="4960"/>
              </a:lnSpc>
              <a:buFont typeface="Arial"/>
              <a:buChar char="•"/>
            </a:pPr>
            <a:r>
              <a:rPr lang="en-US" sz="2695">
                <a:solidFill>
                  <a:srgbClr val="231F20"/>
                </a:solidFill>
                <a:latin typeface="Source Sans Pro Bold"/>
              </a:rPr>
              <a:t>The "IoT Based Automated Industry Protection System" represents a cutting-edge solution for warehouse safety and operational efficiency. Utilizing Raspberry Pi and a network of sensors strategically positioned throughout the facility, the system provides real-time monitoring and automated responses to various critical events.</a:t>
            </a:r>
          </a:p>
          <a:p>
            <a:pPr marL="582031" indent="-291015" lvl="1">
              <a:lnSpc>
                <a:spcPts val="4960"/>
              </a:lnSpc>
              <a:buFont typeface="Arial"/>
              <a:buChar char="•"/>
            </a:pPr>
            <a:r>
              <a:rPr lang="en-US" sz="2695">
                <a:solidFill>
                  <a:srgbClr val="231F20"/>
                </a:solidFill>
                <a:latin typeface="Source Sans Pro Bold"/>
              </a:rPr>
              <a:t>The Flame Detection System employs an Infrared sensor to identify fire hazards, triggering immediate alerts on a dedicated mobile application. Simultaneously, a water sprinkler system activates to prevent the escalation of the fire.</a:t>
            </a:r>
          </a:p>
          <a:p>
            <a:pPr marL="582031" indent="-291015" lvl="1">
              <a:lnSpc>
                <a:spcPts val="4960"/>
              </a:lnSpc>
              <a:buFont typeface="Arial"/>
              <a:buChar char="•"/>
            </a:pPr>
            <a:r>
              <a:rPr lang="en-US" sz="2695">
                <a:solidFill>
                  <a:srgbClr val="231F20"/>
                </a:solidFill>
                <a:latin typeface="Source Sans Pro Bold"/>
              </a:rPr>
              <a:t>Continuous Temperature and Humidity Monitoring, facilitated by a DHT11 sensor, ensures optimal warehouse conditions. The system responds dynamically, activating exhaust fans to regulate temperature and humidity when readings exceed predefined thresholds.</a:t>
            </a:r>
          </a:p>
          <a:p>
            <a:pPr marL="582031" indent="-291015" lvl="1">
              <a:lnSpc>
                <a:spcPts val="4960"/>
              </a:lnSpc>
              <a:buFont typeface="Arial"/>
              <a:buChar char="•"/>
            </a:pPr>
            <a:r>
              <a:rPr lang="en-US" sz="2695">
                <a:solidFill>
                  <a:srgbClr val="231F20"/>
                </a:solidFill>
                <a:latin typeface="Source Sans Pro Bold"/>
              </a:rPr>
              <a:t>Low Light Level Sensing, using an LDR sensor, triggers automatic illumination in response to insufficient light, enhancing visibility and safety within the warehouse.</a:t>
            </a:r>
          </a:p>
          <a:p>
            <a:pPr>
              <a:lnSpc>
                <a:spcPts val="4960"/>
              </a:lnSpc>
            </a:pPr>
            <a:r>
              <a:rPr lang="en-US" sz="2695">
                <a:solidFill>
                  <a:srgbClr val="231F20"/>
                </a:solidFill>
                <a:latin typeface="Source Sans Pro Bold"/>
              </a:rPr>
              <a:t>     </a:t>
            </a:r>
          </a:p>
        </p:txBody>
      </p:sp>
    </p:spTree>
  </p:cSld>
  <p:clrMapOvr>
    <a:masterClrMapping/>
  </p:clrMapOvr>
  <p:transition spd="slow">
    <p:push dir="l"/>
  </p:transition>
</p:sld>
</file>

<file path=ppt/slides/slide6.xml><?xml version="1.0" encoding="utf-8"?>
<p:sld xmlns:p="http://schemas.openxmlformats.org/presentationml/2006/main" xmlns:a="http://schemas.openxmlformats.org/drawingml/2006/main">
  <p:cSld>
    <p:bg>
      <p:bgPr>
        <a:solidFill>
          <a:srgbClr val="D9DADC"/>
        </a:solidFill>
      </p:bgPr>
    </p:bg>
    <p:spTree>
      <p:nvGrpSpPr>
        <p:cNvPr id="1" name=""/>
        <p:cNvGrpSpPr/>
        <p:nvPr/>
      </p:nvGrpSpPr>
      <p:grpSpPr>
        <a:xfrm>
          <a:off x="0" y="0"/>
          <a:ext cx="0" cy="0"/>
          <a:chOff x="0" y="0"/>
          <a:chExt cx="0" cy="0"/>
        </a:xfrm>
      </p:grpSpPr>
      <p:grpSp>
        <p:nvGrpSpPr>
          <p:cNvPr name="Group 2" id="2"/>
          <p:cNvGrpSpPr/>
          <p:nvPr/>
        </p:nvGrpSpPr>
        <p:grpSpPr>
          <a:xfrm rot="-5400000">
            <a:off x="7382513" y="-9415257"/>
            <a:ext cx="3080936" cy="19349132"/>
            <a:chOff x="0" y="0"/>
            <a:chExt cx="1638434" cy="10289819"/>
          </a:xfrm>
        </p:grpSpPr>
        <p:sp>
          <p:nvSpPr>
            <p:cNvPr name="Freeform 3" id="3"/>
            <p:cNvSpPr/>
            <p:nvPr/>
          </p:nvSpPr>
          <p:spPr>
            <a:xfrm flipH="false" flipV="false" rot="0">
              <a:off x="0" y="0"/>
              <a:ext cx="1638434" cy="10289818"/>
            </a:xfrm>
            <a:custGeom>
              <a:avLst/>
              <a:gdLst/>
              <a:ahLst/>
              <a:cxnLst/>
              <a:rect r="r" b="b" t="t" l="l"/>
              <a:pathLst>
                <a:path h="10289818" w="1638434">
                  <a:moveTo>
                    <a:pt x="0" y="0"/>
                  </a:moveTo>
                  <a:lnTo>
                    <a:pt x="1638434" y="0"/>
                  </a:lnTo>
                  <a:lnTo>
                    <a:pt x="1638434" y="10289818"/>
                  </a:lnTo>
                  <a:lnTo>
                    <a:pt x="0" y="10289818"/>
                  </a:lnTo>
                  <a:close/>
                </a:path>
              </a:pathLst>
            </a:custGeom>
            <a:solidFill>
              <a:srgbClr val="FFC700"/>
            </a:solidFill>
          </p:spPr>
        </p:sp>
      </p:grpSp>
      <p:sp>
        <p:nvSpPr>
          <p:cNvPr name="TextBox 4" id="4"/>
          <p:cNvSpPr txBox="true"/>
          <p:nvPr/>
        </p:nvSpPr>
        <p:spPr>
          <a:xfrm rot="0">
            <a:off x="469467" y="316459"/>
            <a:ext cx="16789833" cy="983344"/>
          </a:xfrm>
          <a:prstGeom prst="rect">
            <a:avLst/>
          </a:prstGeom>
        </p:spPr>
        <p:txBody>
          <a:bodyPr anchor="t" rtlCol="false" tIns="0" lIns="0" bIns="0" rIns="0">
            <a:spAutoFit/>
          </a:bodyPr>
          <a:lstStyle/>
          <a:p>
            <a:pPr>
              <a:lnSpc>
                <a:spcPts val="7534"/>
              </a:lnSpc>
            </a:pPr>
            <a:r>
              <a:rPr lang="en-US" sz="6849">
                <a:solidFill>
                  <a:srgbClr val="231F20"/>
                </a:solidFill>
                <a:latin typeface="Oswald Bold"/>
              </a:rPr>
              <a:t> FINAL OUTPUTS WITH SCREENSHOTS </a:t>
            </a:r>
          </a:p>
        </p:txBody>
      </p:sp>
      <p:sp>
        <p:nvSpPr>
          <p:cNvPr name="TextBox 5" id="5"/>
          <p:cNvSpPr txBox="true"/>
          <p:nvPr/>
        </p:nvSpPr>
        <p:spPr>
          <a:xfrm rot="0">
            <a:off x="198199" y="2183875"/>
            <a:ext cx="17847827" cy="7589951"/>
          </a:xfrm>
          <a:prstGeom prst="rect">
            <a:avLst/>
          </a:prstGeom>
        </p:spPr>
        <p:txBody>
          <a:bodyPr anchor="t" rtlCol="false" tIns="0" lIns="0" bIns="0" rIns="0">
            <a:spAutoFit/>
          </a:bodyPr>
          <a:lstStyle/>
          <a:p>
            <a:pPr marL="589486" indent="-294743" lvl="1">
              <a:lnSpc>
                <a:spcPts val="5023"/>
              </a:lnSpc>
              <a:buFont typeface="Arial"/>
              <a:buChar char="•"/>
            </a:pPr>
            <a:r>
              <a:rPr lang="en-US" sz="2730">
                <a:solidFill>
                  <a:srgbClr val="231F20"/>
                </a:solidFill>
                <a:latin typeface="Source Sans Pro Bold"/>
              </a:rPr>
              <a:t>Gas Leak Detection, facilitated by MQ-5 gas sensors, allows the system to identify potential gas leaks promptly. In such instances, exhaust fans activate to disperse the gas safely.</a:t>
            </a:r>
          </a:p>
          <a:p>
            <a:pPr marL="589486" indent="-294743" lvl="1">
              <a:lnSpc>
                <a:spcPts val="5023"/>
              </a:lnSpc>
              <a:buFont typeface="Arial"/>
              <a:buChar char="•"/>
            </a:pPr>
            <a:r>
              <a:rPr lang="en-US" sz="2730">
                <a:solidFill>
                  <a:srgbClr val="231F20"/>
                </a:solidFill>
                <a:latin typeface="Source Sans Pro Bold"/>
              </a:rPr>
              <a:t>All alerts are seamlessly communicated to a dedicated mobile application or website, facilitating swift response and mitigation efforts.</a:t>
            </a:r>
          </a:p>
          <a:p>
            <a:pPr marL="589486" indent="-294743" lvl="1">
              <a:lnSpc>
                <a:spcPts val="5023"/>
              </a:lnSpc>
              <a:buFont typeface="Arial"/>
              <a:buChar char="•"/>
            </a:pPr>
            <a:r>
              <a:rPr lang="en-US" sz="2730">
                <a:solidFill>
                  <a:srgbClr val="231F20"/>
                </a:solidFill>
                <a:latin typeface="Source Sans Pro Bold"/>
              </a:rPr>
              <a:t>Data collected by the system is stored in Firebase, ensuring secure and accessible storage.</a:t>
            </a:r>
          </a:p>
          <a:p>
            <a:pPr marL="589486" indent="-294743" lvl="1">
              <a:lnSpc>
                <a:spcPts val="5023"/>
              </a:lnSpc>
              <a:buFont typeface="Arial"/>
              <a:buChar char="•"/>
            </a:pPr>
            <a:r>
              <a:rPr lang="en-US" sz="2730">
                <a:solidFill>
                  <a:srgbClr val="231F20"/>
                </a:solidFill>
                <a:latin typeface="Source Sans Pro Bold"/>
              </a:rPr>
              <a:t>Users can conveniently monitor and analyze warehouse conditions through the dedicated mobile application.</a:t>
            </a:r>
          </a:p>
          <a:p>
            <a:pPr marL="589486" indent="-294743" lvl="1">
              <a:lnSpc>
                <a:spcPts val="5023"/>
              </a:lnSpc>
              <a:buFont typeface="Arial"/>
              <a:buChar char="•"/>
            </a:pPr>
            <a:r>
              <a:rPr lang="en-US" sz="2730">
                <a:solidFill>
                  <a:srgbClr val="231F20"/>
                </a:solidFill>
                <a:latin typeface="Source Sans Pro Bold"/>
              </a:rPr>
              <a:t>The system's multi-event alert capabilities make it a versatile and comprehensive solution, addressing a spectrum of potential risks including fire hazards, environmental conditions, low visibility, and other safety concerns.</a:t>
            </a:r>
          </a:p>
          <a:p>
            <a:pPr marL="589486" indent="-294743" lvl="1">
              <a:lnSpc>
                <a:spcPts val="5023"/>
              </a:lnSpc>
              <a:buFont typeface="Arial"/>
              <a:buChar char="•"/>
            </a:pPr>
            <a:r>
              <a:rPr lang="en-US" sz="2730">
                <a:solidFill>
                  <a:srgbClr val="231F20"/>
                </a:solidFill>
                <a:latin typeface="Source Sans Pro Bold"/>
              </a:rPr>
              <a:t>In conclusion, the "IoT Based Automated Industry Protection System" stands as a testament to technological innovation, significantly enhancing the safety and efficiency of warehouse operations through its intelligent and responsive design.</a:t>
            </a:r>
            <a:r>
              <a:rPr lang="en-US" sz="2730">
                <a:solidFill>
                  <a:srgbClr val="231F20"/>
                </a:solidFill>
                <a:latin typeface="Source Sans Pro Bold"/>
              </a:rPr>
              <a:t>     </a:t>
            </a:r>
          </a:p>
        </p:txBody>
      </p:sp>
    </p:spTree>
  </p:cSld>
  <p:clrMapOvr>
    <a:masterClrMapping/>
  </p:clrMapOvr>
  <p:transition spd="fast">
    <p:cover dir="rd"/>
  </p:transition>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D9DADC"/>
        </a:solidFill>
      </p:bgPr>
    </p:bg>
    <p:spTree>
      <p:nvGrpSpPr>
        <p:cNvPr id="1" name=""/>
        <p:cNvGrpSpPr/>
        <p:nvPr/>
      </p:nvGrpSpPr>
      <p:grpSpPr>
        <a:xfrm>
          <a:off x="0" y="0"/>
          <a:ext cx="0" cy="0"/>
          <a:chOff x="0" y="0"/>
          <a:chExt cx="0" cy="0"/>
        </a:xfrm>
      </p:grpSpPr>
      <p:grpSp>
        <p:nvGrpSpPr>
          <p:cNvPr name="Group 2" id="2"/>
          <p:cNvGrpSpPr/>
          <p:nvPr/>
        </p:nvGrpSpPr>
        <p:grpSpPr>
          <a:xfrm rot="0">
            <a:off x="11358478" y="-110275"/>
            <a:ext cx="7161113" cy="10287000"/>
            <a:chOff x="0" y="0"/>
            <a:chExt cx="2612393" cy="3752725"/>
          </a:xfrm>
        </p:grpSpPr>
        <p:sp>
          <p:nvSpPr>
            <p:cNvPr name="Freeform 3" id="3"/>
            <p:cNvSpPr/>
            <p:nvPr/>
          </p:nvSpPr>
          <p:spPr>
            <a:xfrm flipH="false" flipV="false" rot="0">
              <a:off x="0" y="0"/>
              <a:ext cx="2612393" cy="3752726"/>
            </a:xfrm>
            <a:custGeom>
              <a:avLst/>
              <a:gdLst/>
              <a:ahLst/>
              <a:cxnLst/>
              <a:rect r="r" b="b" t="t" l="l"/>
              <a:pathLst>
                <a:path h="3752726" w="2612393">
                  <a:moveTo>
                    <a:pt x="0" y="0"/>
                  </a:moveTo>
                  <a:lnTo>
                    <a:pt x="2612393" y="0"/>
                  </a:lnTo>
                  <a:lnTo>
                    <a:pt x="2612393" y="3752726"/>
                  </a:lnTo>
                  <a:lnTo>
                    <a:pt x="0" y="3752726"/>
                  </a:lnTo>
                  <a:close/>
                </a:path>
              </a:pathLst>
            </a:custGeom>
            <a:solidFill>
              <a:srgbClr val="FFC700"/>
            </a:solidFill>
          </p:spPr>
        </p:sp>
      </p:grpSp>
      <p:sp>
        <p:nvSpPr>
          <p:cNvPr name="Freeform 4" id="4"/>
          <p:cNvSpPr/>
          <p:nvPr/>
        </p:nvSpPr>
        <p:spPr>
          <a:xfrm flipH="false" flipV="false" rot="0">
            <a:off x="11942319" y="130743"/>
            <a:ext cx="5993431" cy="3947634"/>
          </a:xfrm>
          <a:custGeom>
            <a:avLst/>
            <a:gdLst/>
            <a:ahLst/>
            <a:cxnLst/>
            <a:rect r="r" b="b" t="t" l="l"/>
            <a:pathLst>
              <a:path h="3947634" w="5993431">
                <a:moveTo>
                  <a:pt x="0" y="0"/>
                </a:moveTo>
                <a:lnTo>
                  <a:pt x="5993431" y="0"/>
                </a:lnTo>
                <a:lnTo>
                  <a:pt x="5993431" y="3947634"/>
                </a:lnTo>
                <a:lnTo>
                  <a:pt x="0" y="3947634"/>
                </a:lnTo>
                <a:lnTo>
                  <a:pt x="0" y="0"/>
                </a:lnTo>
                <a:close/>
              </a:path>
            </a:pathLst>
          </a:custGeom>
          <a:blipFill>
            <a:blip r:embed="rId2"/>
            <a:stretch>
              <a:fillRect l="0" t="-11500" r="0" b="-2367"/>
            </a:stretch>
          </a:blipFill>
        </p:spPr>
      </p:sp>
      <p:sp>
        <p:nvSpPr>
          <p:cNvPr name="Freeform 5" id="5"/>
          <p:cNvSpPr/>
          <p:nvPr/>
        </p:nvSpPr>
        <p:spPr>
          <a:xfrm flipH="false" flipV="false" rot="0">
            <a:off x="11942319" y="4214035"/>
            <a:ext cx="2697396" cy="4067370"/>
          </a:xfrm>
          <a:custGeom>
            <a:avLst/>
            <a:gdLst/>
            <a:ahLst/>
            <a:cxnLst/>
            <a:rect r="r" b="b" t="t" l="l"/>
            <a:pathLst>
              <a:path h="4067370" w="2697396">
                <a:moveTo>
                  <a:pt x="0" y="0"/>
                </a:moveTo>
                <a:lnTo>
                  <a:pt x="2697396" y="0"/>
                </a:lnTo>
                <a:lnTo>
                  <a:pt x="2697396" y="4067370"/>
                </a:lnTo>
                <a:lnTo>
                  <a:pt x="0" y="4067370"/>
                </a:lnTo>
                <a:lnTo>
                  <a:pt x="0" y="0"/>
                </a:lnTo>
                <a:close/>
              </a:path>
            </a:pathLst>
          </a:custGeom>
          <a:blipFill>
            <a:blip r:embed="rId3"/>
            <a:stretch>
              <a:fillRect l="-12848" t="-23072" r="-9934" b="-57876"/>
            </a:stretch>
          </a:blipFill>
        </p:spPr>
      </p:sp>
      <p:sp>
        <p:nvSpPr>
          <p:cNvPr name="Freeform 6" id="6"/>
          <p:cNvSpPr/>
          <p:nvPr/>
        </p:nvSpPr>
        <p:spPr>
          <a:xfrm flipH="false" flipV="false" rot="0">
            <a:off x="15238353" y="4214035"/>
            <a:ext cx="2697396" cy="4067370"/>
          </a:xfrm>
          <a:custGeom>
            <a:avLst/>
            <a:gdLst/>
            <a:ahLst/>
            <a:cxnLst/>
            <a:rect r="r" b="b" t="t" l="l"/>
            <a:pathLst>
              <a:path h="4067370" w="2697396">
                <a:moveTo>
                  <a:pt x="0" y="0"/>
                </a:moveTo>
                <a:lnTo>
                  <a:pt x="2697397" y="0"/>
                </a:lnTo>
                <a:lnTo>
                  <a:pt x="2697397" y="4067370"/>
                </a:lnTo>
                <a:lnTo>
                  <a:pt x="0" y="4067370"/>
                </a:lnTo>
                <a:lnTo>
                  <a:pt x="0" y="0"/>
                </a:lnTo>
                <a:close/>
              </a:path>
            </a:pathLst>
          </a:custGeom>
          <a:blipFill>
            <a:blip r:embed="rId4"/>
            <a:stretch>
              <a:fillRect l="-11096" t="-42992" r="-11686" b="-37957"/>
            </a:stretch>
          </a:blipFill>
        </p:spPr>
      </p:sp>
      <p:sp>
        <p:nvSpPr>
          <p:cNvPr name="Freeform 7" id="7"/>
          <p:cNvSpPr/>
          <p:nvPr/>
        </p:nvSpPr>
        <p:spPr>
          <a:xfrm flipH="false" flipV="false" rot="0">
            <a:off x="11942319" y="8388487"/>
            <a:ext cx="5993431" cy="1682476"/>
          </a:xfrm>
          <a:custGeom>
            <a:avLst/>
            <a:gdLst/>
            <a:ahLst/>
            <a:cxnLst/>
            <a:rect r="r" b="b" t="t" l="l"/>
            <a:pathLst>
              <a:path h="1682476" w="5993431">
                <a:moveTo>
                  <a:pt x="0" y="0"/>
                </a:moveTo>
                <a:lnTo>
                  <a:pt x="5993431" y="0"/>
                </a:lnTo>
                <a:lnTo>
                  <a:pt x="5993431" y="1682476"/>
                </a:lnTo>
                <a:lnTo>
                  <a:pt x="0" y="1682476"/>
                </a:lnTo>
                <a:lnTo>
                  <a:pt x="0" y="0"/>
                </a:lnTo>
                <a:close/>
              </a:path>
            </a:pathLst>
          </a:custGeom>
          <a:blipFill>
            <a:blip r:embed="rId5"/>
            <a:stretch>
              <a:fillRect l="0" t="-3894" r="0" b="-3894"/>
            </a:stretch>
          </a:blipFill>
        </p:spPr>
      </p:sp>
      <p:sp>
        <p:nvSpPr>
          <p:cNvPr name="Freeform 8" id="8"/>
          <p:cNvSpPr/>
          <p:nvPr/>
        </p:nvSpPr>
        <p:spPr>
          <a:xfrm flipH="false" flipV="false" rot="0">
            <a:off x="1028700" y="5676428"/>
            <a:ext cx="9239354" cy="4261718"/>
          </a:xfrm>
          <a:custGeom>
            <a:avLst/>
            <a:gdLst/>
            <a:ahLst/>
            <a:cxnLst/>
            <a:rect r="r" b="b" t="t" l="l"/>
            <a:pathLst>
              <a:path h="4261718" w="9239354">
                <a:moveTo>
                  <a:pt x="0" y="0"/>
                </a:moveTo>
                <a:lnTo>
                  <a:pt x="9239354" y="0"/>
                </a:lnTo>
                <a:lnTo>
                  <a:pt x="9239354" y="4261719"/>
                </a:lnTo>
                <a:lnTo>
                  <a:pt x="0" y="4261719"/>
                </a:lnTo>
                <a:lnTo>
                  <a:pt x="0" y="0"/>
                </a:lnTo>
                <a:close/>
              </a:path>
            </a:pathLst>
          </a:custGeom>
          <a:blipFill>
            <a:blip r:embed="rId6"/>
            <a:stretch>
              <a:fillRect l="-1341" t="0" r="-8821" b="-84646"/>
            </a:stretch>
          </a:blipFill>
        </p:spPr>
      </p:sp>
      <p:sp>
        <p:nvSpPr>
          <p:cNvPr name="Freeform 9" id="9"/>
          <p:cNvSpPr/>
          <p:nvPr/>
        </p:nvSpPr>
        <p:spPr>
          <a:xfrm flipH="false" flipV="false" rot="0">
            <a:off x="1028700" y="317067"/>
            <a:ext cx="9239354" cy="5148803"/>
          </a:xfrm>
          <a:custGeom>
            <a:avLst/>
            <a:gdLst/>
            <a:ahLst/>
            <a:cxnLst/>
            <a:rect r="r" b="b" t="t" l="l"/>
            <a:pathLst>
              <a:path h="5148803" w="9239354">
                <a:moveTo>
                  <a:pt x="0" y="0"/>
                </a:moveTo>
                <a:lnTo>
                  <a:pt x="9239354" y="0"/>
                </a:lnTo>
                <a:lnTo>
                  <a:pt x="9239354" y="5148803"/>
                </a:lnTo>
                <a:lnTo>
                  <a:pt x="0" y="5148803"/>
                </a:lnTo>
                <a:lnTo>
                  <a:pt x="0" y="0"/>
                </a:lnTo>
                <a:close/>
              </a:path>
            </a:pathLst>
          </a:custGeom>
          <a:blipFill>
            <a:blip r:embed="rId7"/>
            <a:stretch>
              <a:fillRect l="0" t="0" r="0" b="0"/>
            </a:stretch>
          </a:blipFill>
        </p:spPr>
      </p:sp>
    </p:spTree>
  </p:cSld>
  <p:clrMapOvr>
    <a:masterClrMapping/>
  </p:clrMapOvr>
  <p:transition spd="fast">
    <p:cover dir="rd"/>
  </p:transition>
</p:sld>
</file>

<file path=ppt/slides/slide8.xml><?xml version="1.0" encoding="utf-8"?>
<p:sld xmlns:p="http://schemas.openxmlformats.org/presentationml/2006/main" xmlns:a="http://schemas.openxmlformats.org/drawingml/2006/main">
  <p:cSld>
    <p:bg>
      <p:bgPr>
        <a:solidFill>
          <a:srgbClr val="D9DADC"/>
        </a:solidFill>
      </p:bgPr>
    </p:bg>
    <p:spTree>
      <p:nvGrpSpPr>
        <p:cNvPr id="1" name=""/>
        <p:cNvGrpSpPr/>
        <p:nvPr/>
      </p:nvGrpSpPr>
      <p:grpSpPr>
        <a:xfrm>
          <a:off x="0" y="0"/>
          <a:ext cx="0" cy="0"/>
          <a:chOff x="0" y="0"/>
          <a:chExt cx="0" cy="0"/>
        </a:xfrm>
      </p:grpSpPr>
      <p:grpSp>
        <p:nvGrpSpPr>
          <p:cNvPr name="Group 2" id="2"/>
          <p:cNvGrpSpPr/>
          <p:nvPr/>
        </p:nvGrpSpPr>
        <p:grpSpPr>
          <a:xfrm rot="-10800000">
            <a:off x="-363257" y="-2525934"/>
            <a:ext cx="19014513" cy="3953825"/>
            <a:chOff x="0" y="0"/>
            <a:chExt cx="6936546" cy="1442366"/>
          </a:xfrm>
        </p:grpSpPr>
        <p:sp>
          <p:nvSpPr>
            <p:cNvPr name="Freeform 3" id="3"/>
            <p:cNvSpPr/>
            <p:nvPr/>
          </p:nvSpPr>
          <p:spPr>
            <a:xfrm flipH="false" flipV="false" rot="0">
              <a:off x="0" y="0"/>
              <a:ext cx="6936546" cy="1442366"/>
            </a:xfrm>
            <a:custGeom>
              <a:avLst/>
              <a:gdLst/>
              <a:ahLst/>
              <a:cxnLst/>
              <a:rect r="r" b="b" t="t" l="l"/>
              <a:pathLst>
                <a:path h="1442366" w="6936546">
                  <a:moveTo>
                    <a:pt x="0" y="0"/>
                  </a:moveTo>
                  <a:lnTo>
                    <a:pt x="6936546" y="0"/>
                  </a:lnTo>
                  <a:lnTo>
                    <a:pt x="6936546" y="1442366"/>
                  </a:lnTo>
                  <a:lnTo>
                    <a:pt x="0" y="1442366"/>
                  </a:lnTo>
                  <a:close/>
                </a:path>
              </a:pathLst>
            </a:custGeom>
            <a:solidFill>
              <a:srgbClr val="FFC700"/>
            </a:solidFill>
          </p:spPr>
        </p:sp>
      </p:grpSp>
      <p:sp>
        <p:nvSpPr>
          <p:cNvPr name="TextBox 4" id="4"/>
          <p:cNvSpPr txBox="true"/>
          <p:nvPr/>
        </p:nvSpPr>
        <p:spPr>
          <a:xfrm rot="0">
            <a:off x="6615299" y="185839"/>
            <a:ext cx="5013627" cy="1054896"/>
          </a:xfrm>
          <a:prstGeom prst="rect">
            <a:avLst/>
          </a:prstGeom>
        </p:spPr>
        <p:txBody>
          <a:bodyPr anchor="t" rtlCol="false" tIns="0" lIns="0" bIns="0" rIns="0">
            <a:spAutoFit/>
          </a:bodyPr>
          <a:lstStyle/>
          <a:p>
            <a:pPr>
              <a:lnSpc>
                <a:spcPts val="8190"/>
              </a:lnSpc>
            </a:pPr>
            <a:r>
              <a:rPr lang="en-US" sz="7445">
                <a:solidFill>
                  <a:srgbClr val="231F20"/>
                </a:solidFill>
                <a:latin typeface="Oswald Bold"/>
              </a:rPr>
              <a:t>CHALLENGES</a:t>
            </a:r>
          </a:p>
        </p:txBody>
      </p:sp>
      <p:sp>
        <p:nvSpPr>
          <p:cNvPr name="TextBox 5" id="5"/>
          <p:cNvSpPr txBox="true"/>
          <p:nvPr/>
        </p:nvSpPr>
        <p:spPr>
          <a:xfrm rot="0">
            <a:off x="207724" y="1711266"/>
            <a:ext cx="17846277" cy="7940312"/>
          </a:xfrm>
          <a:prstGeom prst="rect">
            <a:avLst/>
          </a:prstGeom>
        </p:spPr>
        <p:txBody>
          <a:bodyPr anchor="t" rtlCol="false" tIns="0" lIns="0" bIns="0" rIns="0">
            <a:spAutoFit/>
          </a:bodyPr>
          <a:lstStyle/>
          <a:p>
            <a:pPr>
              <a:lnSpc>
                <a:spcPts val="5255"/>
              </a:lnSpc>
            </a:pPr>
            <a:r>
              <a:rPr lang="en-US" sz="2856" u="sng">
                <a:solidFill>
                  <a:srgbClr val="231F20"/>
                </a:solidFill>
                <a:latin typeface="Source Sans Pro Bold"/>
              </a:rPr>
              <a:t>Integration of Multiple Sensors:</a:t>
            </a:r>
          </a:p>
          <a:p>
            <a:pPr>
              <a:lnSpc>
                <a:spcPts val="5255"/>
              </a:lnSpc>
            </a:pPr>
            <a:r>
              <a:rPr lang="en-US" sz="2856">
                <a:solidFill>
                  <a:srgbClr val="231F20"/>
                </a:solidFill>
                <a:latin typeface="Source Sans Pro"/>
              </a:rPr>
              <a:t>          </a:t>
            </a:r>
            <a:r>
              <a:rPr lang="en-US" sz="2856">
                <a:solidFill>
                  <a:srgbClr val="231F20"/>
                </a:solidFill>
                <a:latin typeface="Source Sans Pro Bold"/>
              </a:rPr>
              <a:t>Coordinating the seamless integration of various sensors, each serving a unique purpose (flame detection, temperature monitoring, low light sensing, gas leak detection), posed a challenge. Ensuring these sensors worked harmoniously to provide accurate and real-time data was a critical aspect of the project.</a:t>
            </a:r>
          </a:p>
          <a:p>
            <a:pPr>
              <a:lnSpc>
                <a:spcPts val="5255"/>
              </a:lnSpc>
            </a:pPr>
            <a:r>
              <a:rPr lang="en-US" sz="2856" u="sng">
                <a:solidFill>
                  <a:srgbClr val="231F20"/>
                </a:solidFill>
                <a:latin typeface="Source Sans Pro Bold"/>
              </a:rPr>
              <a:t>Real-time Responsiveness:</a:t>
            </a:r>
          </a:p>
          <a:p>
            <a:pPr>
              <a:lnSpc>
                <a:spcPts val="5255"/>
              </a:lnSpc>
            </a:pPr>
            <a:r>
              <a:rPr lang="en-US" sz="2856">
                <a:solidFill>
                  <a:srgbClr val="231F20"/>
                </a:solidFill>
                <a:latin typeface="Source Sans Pro Bold"/>
              </a:rPr>
              <a:t>          Achieving real-time responsiveness for critical events, such as flame detection, required minimizing latency in data processing and transmission. Balancing the need for quick responses with the limitations of hardware capabilities demanded meticulous optimization.</a:t>
            </a:r>
          </a:p>
          <a:p>
            <a:pPr>
              <a:lnSpc>
                <a:spcPts val="5255"/>
              </a:lnSpc>
            </a:pPr>
            <a:r>
              <a:rPr lang="en-US" sz="2856" u="sng">
                <a:solidFill>
                  <a:srgbClr val="231F20"/>
                </a:solidFill>
                <a:latin typeface="Source Sans Pro Bold"/>
              </a:rPr>
              <a:t>Environmental Calibration:</a:t>
            </a:r>
          </a:p>
          <a:p>
            <a:pPr>
              <a:lnSpc>
                <a:spcPts val="5255"/>
              </a:lnSpc>
            </a:pPr>
            <a:r>
              <a:rPr lang="en-US" sz="2856">
                <a:solidFill>
                  <a:srgbClr val="231F20"/>
                </a:solidFill>
                <a:latin typeface="Source Sans Pro Bold"/>
              </a:rPr>
              <a:t>         Calibrating sensors to accurately respond to the warehouse environment was a challenge. Factors like varying temperatures, humidity levels, and lighting conditions needed careful consideration to maintain the system's accuracy across different scenarios.</a:t>
            </a:r>
          </a:p>
        </p:txBody>
      </p:sp>
    </p:spTree>
  </p:cSld>
  <p:clrMapOvr>
    <a:masterClrMapping/>
  </p:clrMapOvr>
  <p:transition spd="slow">
    <p:cover dir="l"/>
  </p:transition>
</p:sld>
</file>

<file path=ppt/slides/slide9.xml><?xml version="1.0" encoding="utf-8"?>
<p:sld xmlns:p="http://schemas.openxmlformats.org/presentationml/2006/main" xmlns:a="http://schemas.openxmlformats.org/drawingml/2006/main">
  <p:cSld>
    <p:bg>
      <p:bgPr>
        <a:solidFill>
          <a:srgbClr val="D9DADC"/>
        </a:solidFill>
      </p:bgPr>
    </p:bg>
    <p:spTree>
      <p:nvGrpSpPr>
        <p:cNvPr id="1" name=""/>
        <p:cNvGrpSpPr/>
        <p:nvPr/>
      </p:nvGrpSpPr>
      <p:grpSpPr>
        <a:xfrm>
          <a:off x="0" y="0"/>
          <a:ext cx="0" cy="0"/>
          <a:chOff x="0" y="0"/>
          <a:chExt cx="0" cy="0"/>
        </a:xfrm>
      </p:grpSpPr>
      <p:grpSp>
        <p:nvGrpSpPr>
          <p:cNvPr name="Group 2" id="2"/>
          <p:cNvGrpSpPr/>
          <p:nvPr/>
        </p:nvGrpSpPr>
        <p:grpSpPr>
          <a:xfrm rot="-10800000">
            <a:off x="-363257" y="-2525934"/>
            <a:ext cx="19014513" cy="3953825"/>
            <a:chOff x="0" y="0"/>
            <a:chExt cx="6936546" cy="1442366"/>
          </a:xfrm>
        </p:grpSpPr>
        <p:sp>
          <p:nvSpPr>
            <p:cNvPr name="Freeform 3" id="3"/>
            <p:cNvSpPr/>
            <p:nvPr/>
          </p:nvSpPr>
          <p:spPr>
            <a:xfrm flipH="false" flipV="false" rot="0">
              <a:off x="0" y="0"/>
              <a:ext cx="6936546" cy="1442366"/>
            </a:xfrm>
            <a:custGeom>
              <a:avLst/>
              <a:gdLst/>
              <a:ahLst/>
              <a:cxnLst/>
              <a:rect r="r" b="b" t="t" l="l"/>
              <a:pathLst>
                <a:path h="1442366" w="6936546">
                  <a:moveTo>
                    <a:pt x="0" y="0"/>
                  </a:moveTo>
                  <a:lnTo>
                    <a:pt x="6936546" y="0"/>
                  </a:lnTo>
                  <a:lnTo>
                    <a:pt x="6936546" y="1442366"/>
                  </a:lnTo>
                  <a:lnTo>
                    <a:pt x="0" y="1442366"/>
                  </a:lnTo>
                  <a:close/>
                </a:path>
              </a:pathLst>
            </a:custGeom>
            <a:solidFill>
              <a:srgbClr val="FFC700"/>
            </a:solidFill>
          </p:spPr>
        </p:sp>
      </p:grpSp>
      <p:sp>
        <p:nvSpPr>
          <p:cNvPr name="TextBox 4" id="4"/>
          <p:cNvSpPr txBox="true"/>
          <p:nvPr/>
        </p:nvSpPr>
        <p:spPr>
          <a:xfrm rot="0">
            <a:off x="6371118" y="185839"/>
            <a:ext cx="5501990" cy="1054896"/>
          </a:xfrm>
          <a:prstGeom prst="rect">
            <a:avLst/>
          </a:prstGeom>
        </p:spPr>
        <p:txBody>
          <a:bodyPr anchor="t" rtlCol="false" tIns="0" lIns="0" bIns="0" rIns="0">
            <a:spAutoFit/>
          </a:bodyPr>
          <a:lstStyle/>
          <a:p>
            <a:pPr>
              <a:lnSpc>
                <a:spcPts val="8190"/>
              </a:lnSpc>
            </a:pPr>
            <a:r>
              <a:rPr lang="en-US" sz="7445">
                <a:solidFill>
                  <a:srgbClr val="231F20"/>
                </a:solidFill>
                <a:latin typeface="Oswald Bold"/>
              </a:rPr>
              <a:t>OBSERVATION</a:t>
            </a:r>
          </a:p>
        </p:txBody>
      </p:sp>
      <p:sp>
        <p:nvSpPr>
          <p:cNvPr name="TextBox 5" id="5"/>
          <p:cNvSpPr txBox="true"/>
          <p:nvPr/>
        </p:nvSpPr>
        <p:spPr>
          <a:xfrm rot="0">
            <a:off x="198199" y="1701741"/>
            <a:ext cx="17890496" cy="7605063"/>
          </a:xfrm>
          <a:prstGeom prst="rect">
            <a:avLst/>
          </a:prstGeom>
        </p:spPr>
        <p:txBody>
          <a:bodyPr anchor="t" rtlCol="false" tIns="0" lIns="0" bIns="0" rIns="0">
            <a:spAutoFit/>
          </a:bodyPr>
          <a:lstStyle/>
          <a:p>
            <a:pPr>
              <a:lnSpc>
                <a:spcPts val="5519"/>
              </a:lnSpc>
            </a:pPr>
            <a:r>
              <a:rPr lang="en-US" sz="2999" u="sng">
                <a:solidFill>
                  <a:srgbClr val="231F20"/>
                </a:solidFill>
                <a:latin typeface="Source Sans Pro Bold"/>
              </a:rPr>
              <a:t>Enhanced Safety:</a:t>
            </a:r>
            <a:r>
              <a:rPr lang="en-US" sz="2999" u="sng">
                <a:solidFill>
                  <a:srgbClr val="231F20"/>
                </a:solidFill>
                <a:latin typeface="Source Sans Pro Bold"/>
              </a:rPr>
              <a:t> </a:t>
            </a:r>
          </a:p>
          <a:p>
            <a:pPr>
              <a:lnSpc>
                <a:spcPts val="5519"/>
              </a:lnSpc>
            </a:pPr>
            <a:r>
              <a:rPr lang="en-US" sz="2999">
                <a:solidFill>
                  <a:srgbClr val="231F20"/>
                </a:solidFill>
                <a:latin typeface="Source Sans Pro Bold"/>
              </a:rPr>
              <a:t>          </a:t>
            </a:r>
            <a:r>
              <a:rPr lang="en-US" sz="2999">
                <a:solidFill>
                  <a:srgbClr val="231F20"/>
                </a:solidFill>
                <a:latin typeface="Source Sans Pro Bold"/>
              </a:rPr>
              <a:t>Re</a:t>
            </a:r>
            <a:r>
              <a:rPr lang="en-US" sz="2999">
                <a:solidFill>
                  <a:srgbClr val="231F20"/>
                </a:solidFill>
                <a:latin typeface="Source Sans Pro Bold"/>
              </a:rPr>
              <a:t>al-time hazard detection and automated responses significantly improved warehouse safety.</a:t>
            </a:r>
          </a:p>
          <a:p>
            <a:pPr>
              <a:lnSpc>
                <a:spcPts val="5519"/>
              </a:lnSpc>
            </a:pPr>
            <a:r>
              <a:rPr lang="en-US" sz="2999" u="sng">
                <a:solidFill>
                  <a:srgbClr val="231F20"/>
                </a:solidFill>
                <a:latin typeface="Source Sans Pro Bold"/>
              </a:rPr>
              <a:t>Operational Efficiency:</a:t>
            </a:r>
          </a:p>
          <a:p>
            <a:pPr>
              <a:lnSpc>
                <a:spcPts val="5519"/>
              </a:lnSpc>
            </a:pPr>
            <a:r>
              <a:rPr lang="en-US" sz="2999">
                <a:solidFill>
                  <a:srgbClr val="231F20"/>
                </a:solidFill>
                <a:latin typeface="Source Sans Pro Bold"/>
              </a:rPr>
              <a:t>          </a:t>
            </a:r>
            <a:r>
              <a:rPr lang="en-US" sz="2999">
                <a:solidFill>
                  <a:srgbClr val="231F20"/>
                </a:solidFill>
                <a:latin typeface="Source Sans Pro Bold"/>
              </a:rPr>
              <a:t>Monitoring and regulating environmental conditions contributed to optimized operational efficiency.</a:t>
            </a:r>
          </a:p>
          <a:p>
            <a:pPr>
              <a:lnSpc>
                <a:spcPts val="5519"/>
              </a:lnSpc>
            </a:pPr>
            <a:r>
              <a:rPr lang="en-US" sz="2999" u="sng">
                <a:solidFill>
                  <a:srgbClr val="231F20"/>
                </a:solidFill>
                <a:latin typeface="Source Sans Pro Bold"/>
              </a:rPr>
              <a:t>Versatility:</a:t>
            </a:r>
          </a:p>
          <a:p>
            <a:pPr>
              <a:lnSpc>
                <a:spcPts val="5519"/>
              </a:lnSpc>
            </a:pPr>
            <a:r>
              <a:rPr lang="en-US" sz="2999">
                <a:solidFill>
                  <a:srgbClr val="231F20"/>
                </a:solidFill>
                <a:latin typeface="Source Sans Pro Bold"/>
              </a:rPr>
              <a:t>         Multi-event alert capabilities showcased the system's adaptability to diverse risks and scenarios.</a:t>
            </a:r>
          </a:p>
          <a:p>
            <a:pPr>
              <a:lnSpc>
                <a:spcPts val="5519"/>
              </a:lnSpc>
            </a:pPr>
            <a:r>
              <a:rPr lang="en-US" sz="2999" u="sng">
                <a:solidFill>
                  <a:srgbClr val="231F20"/>
                </a:solidFill>
                <a:latin typeface="Source Sans Pro Bold"/>
              </a:rPr>
              <a:t>Data-Driven Insights:</a:t>
            </a:r>
          </a:p>
          <a:p>
            <a:pPr>
              <a:lnSpc>
                <a:spcPts val="5519"/>
              </a:lnSpc>
            </a:pPr>
            <a:r>
              <a:rPr lang="en-US" sz="2999">
                <a:solidFill>
                  <a:srgbClr val="231F20"/>
                </a:solidFill>
                <a:latin typeface="Source Sans Pro Bold"/>
              </a:rPr>
              <a:t>          Storing data in Firebase provided valuable insights for informed decision-making.</a:t>
            </a:r>
          </a:p>
          <a:p>
            <a:pPr>
              <a:lnSpc>
                <a:spcPts val="5519"/>
              </a:lnSpc>
            </a:pPr>
            <a:r>
              <a:rPr lang="en-US" sz="2999" u="sng">
                <a:solidFill>
                  <a:srgbClr val="231F20"/>
                </a:solidFill>
                <a:latin typeface="Source Sans Pro Bold"/>
              </a:rPr>
              <a:t>User-Friendly Interface:</a:t>
            </a:r>
          </a:p>
          <a:p>
            <a:pPr>
              <a:lnSpc>
                <a:spcPts val="5519"/>
              </a:lnSpc>
            </a:pPr>
            <a:r>
              <a:rPr lang="en-US" sz="2999">
                <a:solidFill>
                  <a:srgbClr val="231F20"/>
                </a:solidFill>
                <a:latin typeface="Source Sans Pro Bold"/>
              </a:rPr>
              <a:t>          The dedicated mobile app offered a user-friendly interface for remote system monitoring and control.</a:t>
            </a:r>
          </a:p>
          <a:p>
            <a:pPr>
              <a:lnSpc>
                <a:spcPts val="5519"/>
              </a:lnSpc>
            </a:pPr>
          </a:p>
        </p:txBody>
      </p:sp>
    </p:spTree>
  </p:cSld>
  <p:clrMapOvr>
    <a:masterClrMapping/>
  </p:clrMapOvr>
  <p:transition spd="fast">
    <p:cover dir="d"/>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DAFyohQe-HM</dc:identifier>
  <dcterms:modified xsi:type="dcterms:W3CDTF">2011-08-01T06:04:30Z</dcterms:modified>
  <cp:revision>1</cp:revision>
  <dc:title>Arowwai Industries</dc:title>
</cp:coreProperties>
</file>